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Archivo Black" charset="1" panose="020B0A03020202020B04"/>
      <p:regular r:id="rId11"/>
    </p:embeddedFont>
    <p:embeddedFont>
      <p:font typeface="Open Sans Bold" charset="1" panose="020B0806030504020204"/>
      <p:regular r:id="rId12"/>
    </p:embeddedFont>
    <p:embeddedFont>
      <p:font typeface="Inter Bold" charset="1" panose="020B0802030000000004"/>
      <p:regular r:id="rId13"/>
    </p:embeddedFont>
    <p:embeddedFont>
      <p:font typeface="Open Sans" charset="1" panose="020B0606030504020204"/>
      <p:regular r:id="rId14"/>
    </p:embeddedFont>
    <p:embeddedFont>
      <p:font typeface="Bebas Neue" charset="1" panose="00000500000000000000"/>
      <p:regular r:id="rId15"/>
    </p:embeddedFont>
    <p:embeddedFont>
      <p:font typeface="Inter" charset="1" panose="020B05020300000000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6285488" cy="10287000"/>
          </a:xfrm>
          <a:custGeom>
            <a:avLst/>
            <a:gdLst/>
            <a:ahLst/>
            <a:cxnLst/>
            <a:rect r="r" b="b" t="t" l="l"/>
            <a:pathLst>
              <a:path h="10287000" w="16285488">
                <a:moveTo>
                  <a:pt x="0" y="0"/>
                </a:moveTo>
                <a:lnTo>
                  <a:pt x="16285488" y="0"/>
                </a:lnTo>
                <a:lnTo>
                  <a:pt x="1628548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" r="0" b="-3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7470" y="1916084"/>
            <a:ext cx="17673060" cy="5165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24"/>
              </a:lnSpc>
            </a:pPr>
            <a:r>
              <a:rPr lang="en-US" sz="5874" spc="27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HERRAMIENTA DE PENTESTING ASISTIDO CON IA: AUTOMATIZACIÓN DE ESCANEOS Y ENUMERACIÓN DE PUERTOS, PARA LA DETECCIÓN Y PRIORIZACIÓN DE VULNERABILIDADES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140873" y="9453543"/>
            <a:ext cx="17673060" cy="62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Jhon Mario Diaz Feliciano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6285488" cy="10287000"/>
          </a:xfrm>
          <a:custGeom>
            <a:avLst/>
            <a:gdLst/>
            <a:ahLst/>
            <a:cxnLst/>
            <a:rect r="r" b="b" t="t" l="l"/>
            <a:pathLst>
              <a:path h="10287000" w="16285488">
                <a:moveTo>
                  <a:pt x="0" y="0"/>
                </a:moveTo>
                <a:lnTo>
                  <a:pt x="16285488" y="0"/>
                </a:lnTo>
                <a:lnTo>
                  <a:pt x="1628548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" r="0" b="-3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40873" y="9453543"/>
            <a:ext cx="17673060" cy="629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Jhon Mario Diaz Feliciano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23473" y="1480063"/>
            <a:ext cx="5863035" cy="1292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b="true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CONTENIDO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23473" y="3676967"/>
            <a:ext cx="9711399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22679" indent="-561340" lvl="1">
              <a:lnSpc>
                <a:spcPts val="7279"/>
              </a:lnSpc>
              <a:buAutoNum type="arabicPeriod" startAt="1"/>
            </a:pP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Contexto</a:t>
            </a:r>
          </a:p>
          <a:p>
            <a:pPr algn="l" marL="1122679" indent="-561340" lvl="1">
              <a:lnSpc>
                <a:spcPts val="7279"/>
              </a:lnSpc>
              <a:buAutoNum type="arabicPeriod" startAt="1"/>
            </a:pPr>
            <a:r>
              <a:rPr lang="en-US" sz="5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</a:t>
            </a: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equisitos funcionales </a:t>
            </a:r>
          </a:p>
          <a:p>
            <a:pPr algn="l" marL="1122679" indent="-561340" lvl="1">
              <a:lnSpc>
                <a:spcPts val="7279"/>
              </a:lnSpc>
              <a:buAutoNum type="arabicPeriod" startAt="1"/>
            </a:pPr>
            <a:r>
              <a:rPr lang="en-US" sz="5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</a:t>
            </a: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equisitos no funcionales </a:t>
            </a:r>
          </a:p>
          <a:p>
            <a:pPr algn="l" marL="1122679" indent="-561340" lvl="1">
              <a:lnSpc>
                <a:spcPts val="7279"/>
              </a:lnSpc>
              <a:buAutoNum type="arabicPeriod" startAt="1"/>
            </a:pPr>
            <a:r>
              <a:rPr lang="en-US" sz="5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tributos de calidad </a:t>
            </a:r>
          </a:p>
          <a:p>
            <a:pPr algn="l" marL="1122679" indent="-561340" lvl="1">
              <a:lnSpc>
                <a:spcPts val="7279"/>
              </a:lnSpc>
              <a:buAutoNum type="arabicPeriod" startAt="1"/>
            </a:pPr>
            <a:r>
              <a:rPr lang="en-US" sz="51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US" b="true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onderación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43389" y="0"/>
            <a:ext cx="13144611" cy="10287000"/>
          </a:xfrm>
          <a:custGeom>
            <a:avLst/>
            <a:gdLst/>
            <a:ahLst/>
            <a:cxnLst/>
            <a:rect r="r" b="b" t="t" l="l"/>
            <a:pathLst>
              <a:path h="10287000" w="13144611">
                <a:moveTo>
                  <a:pt x="0" y="0"/>
                </a:moveTo>
                <a:lnTo>
                  <a:pt x="13144611" y="0"/>
                </a:lnTo>
                <a:lnTo>
                  <a:pt x="1314461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104" r="0" b="-5104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6091549" y="353569"/>
            <a:ext cx="0" cy="938074"/>
          </a:xfrm>
          <a:prstGeom prst="line">
            <a:avLst/>
          </a:prstGeom>
          <a:ln cap="flat" w="28575">
            <a:solidFill>
              <a:srgbClr val="F271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460806" y="4822476"/>
            <a:ext cx="4791909" cy="778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72"/>
              </a:lnSpc>
            </a:pPr>
            <a:r>
              <a:rPr lang="en-US" sz="4900" spc="52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CONTEXTO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143389" y="330164"/>
            <a:ext cx="775500" cy="880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140"/>
              </a:lnSpc>
            </a:pPr>
            <a:r>
              <a:rPr lang="en-US" sz="5100" spc="632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314137" y="1668951"/>
            <a:ext cx="12973863" cy="7589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6"/>
              </a:lnSpc>
            </a:pPr>
            <a:r>
              <a:rPr lang="en-US" sz="2518" spc="282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El proyecto consiste en una Herramienta de Pentesting asistida con Inteligencia Artificial, cuyo objetivo principal es automatizar la detección y priorización de vulnerabilidades en sistemas informáticos. Utiliza algoritmos de aprendizaje automático para analizar y clasificar rápidamente riesgos y vulnerabilidades, optimizando así los procesos tradicionales de pruebas de penetración.</a:t>
            </a:r>
          </a:p>
          <a:p>
            <a:pPr algn="l">
              <a:lnSpc>
                <a:spcPts val="3526"/>
              </a:lnSpc>
            </a:pPr>
          </a:p>
          <a:p>
            <a:pPr algn="l">
              <a:lnSpc>
                <a:spcPts val="3526"/>
              </a:lnSpc>
            </a:pPr>
            <a:r>
              <a:rPr lang="en-US" sz="2518" spc="282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¿Para qué sirve?</a:t>
            </a:r>
          </a:p>
          <a:p>
            <a:pPr algn="l" marL="543763" indent="-271882" lvl="1">
              <a:lnSpc>
                <a:spcPts val="3526"/>
              </a:lnSpc>
              <a:buFont typeface="Arial"/>
              <a:buChar char="•"/>
            </a:pPr>
            <a:r>
              <a:rPr lang="en-US" sz="2518" spc="282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Automatizar tareas repetitivas como el escaneo de puertos y la enumeración de dominios.</a:t>
            </a:r>
          </a:p>
          <a:p>
            <a:pPr algn="l" marL="543763" indent="-271882" lvl="1">
              <a:lnSpc>
                <a:spcPts val="3526"/>
              </a:lnSpc>
              <a:buFont typeface="Arial"/>
              <a:buChar char="•"/>
            </a:pPr>
            <a:r>
              <a:rPr lang="en-US" sz="2518" spc="282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Identificar vulnerabilidades críticas de manera rápida y eficiente.</a:t>
            </a:r>
          </a:p>
          <a:p>
            <a:pPr algn="l" marL="543763" indent="-271882" lvl="1">
              <a:lnSpc>
                <a:spcPts val="3526"/>
              </a:lnSpc>
              <a:buFont typeface="Arial"/>
              <a:buChar char="•"/>
            </a:pPr>
            <a:r>
              <a:rPr lang="en-US" sz="2518" spc="282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Priorizar la mitigación de vulnerabilidades mediante clasificaciones automáticas basadas en la criticidad.</a:t>
            </a:r>
          </a:p>
          <a:p>
            <a:pPr algn="l" marL="543763" indent="-271882" lvl="1">
              <a:lnSpc>
                <a:spcPts val="3526"/>
              </a:lnSpc>
              <a:buFont typeface="Arial"/>
              <a:buChar char="•"/>
            </a:pPr>
            <a:r>
              <a:rPr lang="en-US" sz="2518" spc="282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Generar reportes automáticos con recomendaciones claras para mejorar la seguridad.</a:t>
            </a:r>
          </a:p>
          <a:p>
            <a:pPr algn="l">
              <a:lnSpc>
                <a:spcPts val="3526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333" r="0" b="-21333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459545" y="0"/>
          <a:ext cx="17275126" cy="9973956"/>
        </p:xfrm>
        <a:graphic>
          <a:graphicData uri="http://schemas.openxmlformats.org/drawingml/2006/table">
            <a:tbl>
              <a:tblPr/>
              <a:tblGrid>
                <a:gridCol w="2852508"/>
                <a:gridCol w="3623241"/>
                <a:gridCol w="6480596"/>
                <a:gridCol w="4318782"/>
              </a:tblGrid>
              <a:tr h="132136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ID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DESCRIPCION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DETALLE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INTERESADOS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4939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RF-01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Login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El sistema debe permitir la autenticación mediante usuario (email) y contraseña en la página de inicio.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IT, QA, PM, Seguridad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6696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RF-02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Escaneo automatizado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El sistema debe realizar escaneos automatizados de puertos y enumeración de dominios para descubrir activos tecnológicos y servicios expuestos en una red.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Pentesters, Seguridad, IT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175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RF-03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Clasificación IA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	El sistema debe utilizar algoritmos de aprendizaje automático (supervisados y clustering) para analizar y clasificar automáticamente la criticidad de vulnerabilidades detectadas.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Analistas de Seguridad, Pentesters, PM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8282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RF-03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Generación de reportes automáticos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La herramienta generará automáticamente reportes detallados y visuales, que incluyan recomendaciones específicas para la mitigación de las vulnerabilidades detectadas.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Seguridad, QA, PM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358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RF-03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Dashboard interactivo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El sistema ofrecerá un dashboard interactivo para visualizar claramente resultados de escaneos, clasificación de vulnerabilidades y seguimiento de acciones de mitigación.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Pentesters, Analistas de Seguridad, PM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90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1333" r="0" b="-21333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506437" y="186104"/>
          <a:ext cx="17275126" cy="10091722"/>
        </p:xfrm>
        <a:graphic>
          <a:graphicData uri="http://schemas.openxmlformats.org/drawingml/2006/table">
            <a:tbl>
              <a:tblPr/>
              <a:tblGrid>
                <a:gridCol w="2282006"/>
                <a:gridCol w="2898593"/>
                <a:gridCol w="5184476"/>
                <a:gridCol w="3455025"/>
                <a:gridCol w="3455025"/>
              </a:tblGrid>
              <a:tr h="1321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ID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DESCRIPCION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DETALLE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METRICAS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FFFFFF"/>
                          </a:solidFill>
                          <a:latin typeface="Inter Bold"/>
                          <a:ea typeface="Inter Bold"/>
                          <a:cs typeface="Inter Bold"/>
                          <a:sym typeface="Inter Bold"/>
                        </a:rPr>
                        <a:t>INTERESADOS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4931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RNF-01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Tiempo de Respuesta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El sistema debe mostrar las páginas en un tiempo entre 1 a 3 segundos tras hacer clic en un enlace.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1-3 segundos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659"/>
                        </a:lnSpc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IT (20%), QA (30%), PM (50%)</a:t>
                      </a:r>
                    </a:p>
                    <a:p>
                      <a:pPr algn="ctr">
                        <a:lnSpc>
                          <a:spcPts val="265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6689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RNF-02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Disponibilidad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El sistema debe estar disponible para uso continuo, con una disponibilidad mínima del 99% mensual.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≥ 99% mensual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IT (40%), Seguridad (40%), PM (20%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357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RNF-03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Seguridad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El sistema debe garantizar que todas las comunicaciones y datos sensibles estén cifrados siguiendo estándares de seguridad reconocidos (TLS, AES-256).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Cumplimiento estándares TLS, AES-256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2659"/>
                        </a:lnSpc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Seguridad (60%), IT (30%), PM (10%)</a:t>
                      </a:r>
                    </a:p>
                    <a:p>
                      <a:pPr algn="ctr">
                        <a:lnSpc>
                          <a:spcPts val="265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8275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RNF-03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Escalabilidad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El sistema debe soportar incrementos graduales en la cantidad de escaneos simultáneos sin degradar significativamente su rendimiento.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Hasta 50 escaneos simultáneos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IT (50%), PM (50%)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357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RNF-03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Usabilidad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La interfaz del sistema debe ser intuitiva y fácil de usar, permitiendo a los usuarios aprender a usarla eficazmente en menos de 15 minutos tras capacitación básica.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≤15 minutos aprendizaje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FFFFFF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QA (40%), Pentesters (40%), PM (20%)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DAGjg76NpLw</dc:identifier>
  <dcterms:modified xsi:type="dcterms:W3CDTF">2011-08-01T06:04:30Z</dcterms:modified>
  <cp:revision>1</cp:revision>
  <dc:title>Herramienta de Pentesting Asistido con IA</dc:title>
</cp:coreProperties>
</file>

<file path=docProps/thumbnail.jpeg>
</file>